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 id="2147483680" r:id="rId4"/>
    <p:sldMasterId id="2147483686" r:id="rId5"/>
    <p:sldMasterId id="2147483698" r:id="rId6"/>
  </p:sldMasterIdLst>
  <p:notesMasterIdLst>
    <p:notesMasterId r:id="rId32"/>
  </p:notesMasterIdLst>
  <p:sldIdLst>
    <p:sldId id="256" r:id="rId7"/>
    <p:sldId id="271" r:id="rId8"/>
    <p:sldId id="257" r:id="rId9"/>
    <p:sldId id="258" r:id="rId10"/>
    <p:sldId id="260" r:id="rId11"/>
    <p:sldId id="273" r:id="rId12"/>
    <p:sldId id="275" r:id="rId13"/>
    <p:sldId id="274" r:id="rId14"/>
    <p:sldId id="278" r:id="rId15"/>
    <p:sldId id="279" r:id="rId16"/>
    <p:sldId id="280" r:id="rId17"/>
    <p:sldId id="281" r:id="rId18"/>
    <p:sldId id="276" r:id="rId19"/>
    <p:sldId id="277" r:id="rId20"/>
    <p:sldId id="282" r:id="rId21"/>
    <p:sldId id="283" r:id="rId22"/>
    <p:sldId id="284" r:id="rId23"/>
    <p:sldId id="285" r:id="rId24"/>
    <p:sldId id="286" r:id="rId25"/>
    <p:sldId id="287" r:id="rId26"/>
    <p:sldId id="288" r:id="rId27"/>
    <p:sldId id="289" r:id="rId28"/>
    <p:sldId id="290" r:id="rId29"/>
    <p:sldId id="272" r:id="rId30"/>
    <p:sldId id="259" r:id="rId31"/>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1" d="100"/>
          <a:sy n="101" d="100"/>
        </p:scale>
        <p:origin x="29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1280" max="1920" units="cm"/>
          <inkml:channel name="Y" type="integer" max="1080" units="cm"/>
          <inkml:channel name="T" type="integer" max="2.14748E9" units="dev"/>
        </inkml:traceFormat>
        <inkml:channelProperties>
          <inkml:channelProperty channel="X" name="resolution" value="93.02325" units="1/cm"/>
          <inkml:channelProperty channel="Y" name="resolution" value="55.6701" units="1/cm"/>
          <inkml:channelProperty channel="T" name="resolution" value="1" units="1/dev"/>
        </inkml:channelProperties>
      </inkml:inkSource>
      <inkml:timestamp xml:id="ts0" timeString="2020-05-08T17:12:18.306"/>
    </inkml:context>
    <inkml:brush xml:id="br0">
      <inkml:brushProperty name="width" value="0.05292" units="cm"/>
      <inkml:brushProperty name="height" value="0.05292" units="cm"/>
      <inkml:brushProperty name="color" value="#FF0000"/>
    </inkml:brush>
  </inkml:definitions>
  <inkml:trace contextRef="#ctx0" brushRef="#br0">2163 15538 0</inkml:trace>
  <inkml:trace contextRef="#ctx0" brushRef="#br0" timeOffset="968.918">17641 13474 0,'-20'0'15,"0"0"1,20 20-16,0 0 16,0 0-16,0 0 0,0-1 15,0 21-15,0-20 16,0 20-16,0 19 16,0-19-16,0 19 15,0-39-15,0 40 16,0-40-16,20 59 15,0-59-15,-20 0 16,0 0 0,0-40 124,0-20-124,0 20-16,0-20 0,0 1 0,0 19 16,0-40-16,0 41 15</inkml:trace>
  <inkml:trace contextRef="#ctx0" brushRef="#br0" timeOffset="1384.655">17403 13276 0,'20'0'47,"0"0"-32,-1 0-15,1 0 0,0 20 16,0-20-16,-20 19 0,0 1 16,20-20-16,-20 20 0,20-20 0,0 0 93,-20 20-77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C1A71-F594-419A-AF9C-7FC656D5861B}" type="datetimeFigureOut">
              <a:rPr lang="en-US" smtClean="0"/>
              <a:t>5/8/2020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A331-CFC3-47CE-9456-9AE09C1D2DB8}" type="slidenum">
              <a:rPr lang="en-US" smtClean="0"/>
              <a:t>‹#›</a:t>
            </a:fld>
            <a:endParaRPr lang="en-US"/>
          </a:p>
        </p:txBody>
      </p:sp>
    </p:spTree>
    <p:extLst>
      <p:ext uri="{BB962C8B-B14F-4D97-AF65-F5344CB8AC3E}">
        <p14:creationId xmlns:p14="http://schemas.microsoft.com/office/powerpoint/2010/main" val="376801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6030678"/>
            <a:ext cx="1126527"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1633781"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2194560"/>
            <a:ext cx="3365537" cy="11080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589337"/>
            <a:ext cx="5759450" cy="369332"/>
          </a:xfrm>
          <a:prstGeom prst="rect">
            <a:avLst/>
          </a:prstGeom>
        </p:spPr>
        <p:txBody>
          <a:bodyPr/>
          <a:lstStyle>
            <a:lvl1pPr marL="0" indent="0">
              <a:buNone/>
              <a:defRPr sz="1000"/>
            </a:lvl1pPr>
          </a:lstStyle>
          <a:p>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4318813"/>
            <a:ext cx="5867974"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a:t>
            </a:r>
            <a:r>
              <a:rPr lang="en-US"/>
              <a:t>Then click the icon inside the picture frame to add your logo.</a:t>
            </a:r>
            <a:endParaRPr lang="en-US" dirty="0"/>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4857147"/>
            <a:ext cx="5468728"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Uxd-Wht</a:t>
            </a:r>
            <a:r>
              <a:rPr lang="en-US" dirty="0"/>
              <a:t> or Unboxed-</a:t>
            </a:r>
            <a:r>
              <a:rPr lang="en-US" dirty="0" err="1"/>
              <a:t>WhiteType</a:t>
            </a:r>
            <a:r>
              <a:rPr lang="en-US" dirty="0"/>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5400543"/>
            <a:ext cx="5468728" cy="784830"/>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6456205"/>
            <a:ext cx="5468728" cy="2308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2711465"/>
            <a:ext cx="7772400" cy="109978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Presentation Opener</a:t>
            </a:r>
          </a:p>
          <a:p>
            <a:pPr lvl="0"/>
            <a:r>
              <a:rPr lang="en-US" dirty="0"/>
              <a:t>Title Goes Here</a:t>
            </a:r>
          </a:p>
        </p:txBody>
      </p:sp>
    </p:spTree>
    <p:extLst>
      <p:ext uri="{BB962C8B-B14F-4D97-AF65-F5344CB8AC3E}">
        <p14:creationId xmlns:p14="http://schemas.microsoft.com/office/powerpoint/2010/main" val="181403810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5822563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75340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376583603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2590149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18185855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0723702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10766252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May 8,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302061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9" y="6030678"/>
            <a:ext cx="2086725"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err="1"/>
              <a:t>Attiano</a:t>
            </a:r>
            <a:r>
              <a:rPr lang="en-US" dirty="0"/>
              <a:t> Purpura-</a:t>
            </a:r>
            <a:r>
              <a:rPr lang="en-US" dirty="0" err="1"/>
              <a:t>Pontoniere</a:t>
            </a:r>
            <a:r>
              <a:rPr lang="en-US" dirty="0"/>
              <a:t>	</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3301160"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CS 33TA, UCLA Computer Science Department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3012059"/>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CS 33 Discussion 1A Week 5</a:t>
            </a:r>
          </a:p>
        </p:txBody>
      </p:sp>
      <p:pic>
        <p:nvPicPr>
          <p:cNvPr id="8" name="Picture 7">
            <a:extLst>
              <a:ext uri="{FF2B5EF4-FFF2-40B4-BE49-F238E27FC236}">
                <a16:creationId xmlns:a16="http://schemas.microsoft.com/office/drawing/2014/main" id="{2A179D3A-5591-4A73-ACB3-9C104BF28A04}"/>
              </a:ext>
            </a:extLst>
          </p:cNvPr>
          <p:cNvPicPr>
            <a:picLocks noChangeAspect="1"/>
          </p:cNvPicPr>
          <p:nvPr/>
        </p:nvPicPr>
        <p:blipFill>
          <a:blip r:embed="rId2"/>
          <a:stretch>
            <a:fillRect/>
          </a:stretch>
        </p:blipFill>
        <p:spPr>
          <a:xfrm>
            <a:off x="640078" y="574919"/>
            <a:ext cx="1955204" cy="583952"/>
          </a:xfrm>
          <a:prstGeom prst="rect">
            <a:avLst/>
          </a:prstGeom>
        </p:spPr>
      </p:pic>
    </p:spTree>
    <p:extLst>
      <p:ext uri="{BB962C8B-B14F-4D97-AF65-F5344CB8AC3E}">
        <p14:creationId xmlns:p14="http://schemas.microsoft.com/office/powerpoint/2010/main" val="3456878138"/>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9755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123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41353464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210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5/8/2020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4536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5917811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8241497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39075965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310390759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52201373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1867101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344757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270225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36217486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416782965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19641846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41714615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May 8,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070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5/8/2020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3614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3614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23862931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42673460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3034277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May 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13974759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34.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a:t>
            </a:r>
            <a:r>
              <a:rPr lang="en-US" sz="800" b="0" i="0">
                <a:solidFill>
                  <a:schemeClr val="bg1"/>
                </a:solidFill>
                <a:latin typeface="Helvetica Regular" pitchFamily="2" charset="0"/>
              </a:rPr>
              <a:t>33 Discussion 1A Week 2</a:t>
            </a:r>
            <a:endParaRPr lang="en-US" sz="800" b="0" i="0" dirty="0">
              <a:solidFill>
                <a:schemeClr val="bg1"/>
              </a:solidFill>
              <a:latin typeface="Helvetica Regular" pitchFamily="2" charset="0"/>
            </a:endParaRP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B6F15528-21DE-4FAA-801E-634DDDAF4B2B}"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0"/>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5/8/2020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18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CS 33 Discussion 1A </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May 8,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1332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May 8, 2020</a:t>
            </a:fld>
            <a:endParaRPr lang="en-US" dirty="0"/>
          </a:p>
        </p:txBody>
      </p:sp>
    </p:spTree>
    <p:extLst>
      <p:ext uri="{BB962C8B-B14F-4D97-AF65-F5344CB8AC3E}">
        <p14:creationId xmlns:p14="http://schemas.microsoft.com/office/powerpoint/2010/main" val="1988226987"/>
      </p:ext>
    </p:extLst>
  </p:cSld>
  <p:clrMap bg1="lt1" tx1="dk1" bg2="lt2" tx2="dk2" accent1="accent1" accent2="accent2" accent3="accent3" accent4="accent4" accent5="accent5" accent6="accent6" hlink="hlink" folHlink="folHlink"/>
  <p:sldLayoutIdLst>
    <p:sldLayoutId id="214748367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2"/>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33 Discussion 1A – Week 6</a:t>
            </a: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Computer Science Department</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1"/>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r>
              <a:rPr lang="en-US" dirty="0"/>
              <a:t>5/1/2020</a:t>
            </a:r>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dirty="0"/>
              <a:t>CS 33 Discussion 1A – Week 6</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642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May 8,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133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May 8, 2020</a:t>
            </a:fld>
            <a:endParaRPr lang="en-US" dirty="0"/>
          </a:p>
        </p:txBody>
      </p:sp>
    </p:spTree>
    <p:extLst>
      <p:ext uri="{BB962C8B-B14F-4D97-AF65-F5344CB8AC3E}">
        <p14:creationId xmlns:p14="http://schemas.microsoft.com/office/powerpoint/2010/main" val="4252035310"/>
      </p:ext>
    </p:extLst>
  </p:cSld>
  <p:clrMap bg1="lt1" tx1="dk1" bg2="lt2" tx2="dk2" accent1="accent1" accent2="accent2" accent3="accent3" accent4="accent4" accent5="accent5" accent6="accent6" hlink="hlink" folHlink="folHlink"/>
  <p:sldLayoutIdLst>
    <p:sldLayoutId id="214748369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2603254"/>
            <a:ext cx="8077200" cy="997196"/>
          </a:xfrm>
        </p:spPr>
        <p:txBody>
          <a:bodyPr/>
          <a:lstStyle/>
          <a:p>
            <a:r>
              <a:rPr lang="en-US" dirty="0"/>
              <a:t>CS 33 – Discussion 1A</a:t>
            </a:r>
            <a:br>
              <a:rPr lang="en-US" dirty="0"/>
            </a:br>
            <a:r>
              <a:rPr lang="en-US" dirty="0">
                <a:solidFill>
                  <a:srgbClr val="EBEB15"/>
                </a:solidFill>
              </a:rPr>
              <a:t>Computer System Organization</a:t>
            </a:r>
          </a:p>
        </p:txBody>
      </p:sp>
      <p:sp>
        <p:nvSpPr>
          <p:cNvPr id="3" name="Subtitle 2">
            <a:extLst>
              <a:ext uri="{FF2B5EF4-FFF2-40B4-BE49-F238E27FC236}">
                <a16:creationId xmlns:a16="http://schemas.microsoft.com/office/drawing/2014/main" id="{90D6232F-AEE0-4FC3-AE08-DC7BFB9C092C}"/>
              </a:ext>
            </a:extLst>
          </p:cNvPr>
          <p:cNvSpPr>
            <a:spLocks noGrp="1"/>
          </p:cNvSpPr>
          <p:nvPr>
            <p:ph type="subTitle" idx="1"/>
          </p:nvPr>
        </p:nvSpPr>
        <p:spPr>
          <a:xfrm>
            <a:off x="1371600" y="3886200"/>
            <a:ext cx="6400800" cy="286232"/>
          </a:xfrm>
        </p:spPr>
        <p:txBody>
          <a:bodyPr/>
          <a:lstStyle/>
          <a:p>
            <a:r>
              <a:rPr lang="en-US" dirty="0">
                <a:solidFill>
                  <a:schemeClr val="tx1">
                    <a:lumMod val="50000"/>
                  </a:schemeClr>
                </a:solidFill>
              </a:rPr>
              <a:t>Week 6</a:t>
            </a:r>
          </a:p>
        </p:txBody>
      </p:sp>
    </p:spTree>
    <p:extLst>
      <p:ext uri="{BB962C8B-B14F-4D97-AF65-F5344CB8AC3E}">
        <p14:creationId xmlns:p14="http://schemas.microsoft.com/office/powerpoint/2010/main" val="379994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A795BF3A-22F0-42BF-BF5E-FA81A92F5816}"/>
              </a:ext>
            </a:extLst>
          </p:cNvPr>
          <p:cNvPicPr>
            <a:picLocks noChangeAspect="1"/>
          </p:cNvPicPr>
          <p:nvPr/>
        </p:nvPicPr>
        <p:blipFill>
          <a:blip r:embed="rId2"/>
          <a:stretch>
            <a:fillRect/>
          </a:stretch>
        </p:blipFill>
        <p:spPr>
          <a:xfrm>
            <a:off x="1661315" y="1752600"/>
            <a:ext cx="5821370" cy="3810000"/>
          </a:xfrm>
          <a:prstGeom prst="rect">
            <a:avLst/>
          </a:prstGeom>
        </p:spPr>
      </p:pic>
    </p:spTree>
    <p:extLst>
      <p:ext uri="{BB962C8B-B14F-4D97-AF65-F5344CB8AC3E}">
        <p14:creationId xmlns:p14="http://schemas.microsoft.com/office/powerpoint/2010/main" val="3979296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4F3E66EF-E521-448A-B1D8-5A40C121E445}"/>
              </a:ext>
            </a:extLst>
          </p:cNvPr>
          <p:cNvPicPr>
            <a:picLocks noChangeAspect="1"/>
          </p:cNvPicPr>
          <p:nvPr/>
        </p:nvPicPr>
        <p:blipFill>
          <a:blip r:embed="rId2"/>
          <a:stretch>
            <a:fillRect/>
          </a:stretch>
        </p:blipFill>
        <p:spPr>
          <a:xfrm>
            <a:off x="4193976" y="1298574"/>
            <a:ext cx="4829686" cy="5178425"/>
          </a:xfrm>
          <a:prstGeom prst="rect">
            <a:avLst/>
          </a:prstGeom>
        </p:spPr>
      </p:pic>
      <p:pic>
        <p:nvPicPr>
          <p:cNvPr id="6" name="Picture 5">
            <a:extLst>
              <a:ext uri="{FF2B5EF4-FFF2-40B4-BE49-F238E27FC236}">
                <a16:creationId xmlns:a16="http://schemas.microsoft.com/office/drawing/2014/main" id="{D5657E4F-14BA-4F80-9CD9-782C1FBEE521}"/>
              </a:ext>
            </a:extLst>
          </p:cNvPr>
          <p:cNvPicPr>
            <a:picLocks noChangeAspect="1"/>
          </p:cNvPicPr>
          <p:nvPr/>
        </p:nvPicPr>
        <p:blipFill>
          <a:blip r:embed="rId3"/>
          <a:stretch>
            <a:fillRect/>
          </a:stretch>
        </p:blipFill>
        <p:spPr>
          <a:xfrm>
            <a:off x="0" y="1298574"/>
            <a:ext cx="4193976" cy="5178425"/>
          </a:xfrm>
          <a:prstGeom prst="rect">
            <a:avLst/>
          </a:prstGeom>
        </p:spPr>
      </p:pic>
    </p:spTree>
    <p:extLst>
      <p:ext uri="{BB962C8B-B14F-4D97-AF65-F5344CB8AC3E}">
        <p14:creationId xmlns:p14="http://schemas.microsoft.com/office/powerpoint/2010/main" val="336795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4F3E66EF-E521-448A-B1D8-5A40C121E445}"/>
              </a:ext>
            </a:extLst>
          </p:cNvPr>
          <p:cNvPicPr>
            <a:picLocks noChangeAspect="1"/>
          </p:cNvPicPr>
          <p:nvPr/>
        </p:nvPicPr>
        <p:blipFill>
          <a:blip r:embed="rId2"/>
          <a:stretch>
            <a:fillRect/>
          </a:stretch>
        </p:blipFill>
        <p:spPr>
          <a:xfrm>
            <a:off x="4193976" y="1298574"/>
            <a:ext cx="4829686" cy="5178425"/>
          </a:xfrm>
          <a:prstGeom prst="rect">
            <a:avLst/>
          </a:prstGeom>
        </p:spPr>
      </p:pic>
      <p:pic>
        <p:nvPicPr>
          <p:cNvPr id="6" name="Picture 5">
            <a:extLst>
              <a:ext uri="{FF2B5EF4-FFF2-40B4-BE49-F238E27FC236}">
                <a16:creationId xmlns:a16="http://schemas.microsoft.com/office/drawing/2014/main" id="{D5657E4F-14BA-4F80-9CD9-782C1FBEE521}"/>
              </a:ext>
            </a:extLst>
          </p:cNvPr>
          <p:cNvPicPr>
            <a:picLocks noChangeAspect="1"/>
          </p:cNvPicPr>
          <p:nvPr/>
        </p:nvPicPr>
        <p:blipFill>
          <a:blip r:embed="rId3"/>
          <a:stretch>
            <a:fillRect/>
          </a:stretch>
        </p:blipFill>
        <p:spPr>
          <a:xfrm>
            <a:off x="0" y="1298574"/>
            <a:ext cx="4193976" cy="5178425"/>
          </a:xfrm>
          <a:prstGeom prst="rect">
            <a:avLst/>
          </a:prstGeom>
        </p:spPr>
      </p:pic>
    </p:spTree>
    <p:extLst>
      <p:ext uri="{BB962C8B-B14F-4D97-AF65-F5344CB8AC3E}">
        <p14:creationId xmlns:p14="http://schemas.microsoft.com/office/powerpoint/2010/main" val="1727838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0346F78B-F3D4-49BF-9BF7-B38915E99D69}"/>
              </a:ext>
            </a:extLst>
          </p:cNvPr>
          <p:cNvSpPr/>
          <p:nvPr/>
        </p:nvSpPr>
        <p:spPr>
          <a:xfrm>
            <a:off x="952805" y="1905000"/>
            <a:ext cx="6248400" cy="4139595"/>
          </a:xfrm>
          <a:prstGeom prst="rect">
            <a:avLst/>
          </a:prstGeom>
        </p:spPr>
        <p:txBody>
          <a:bodyPr wrap="square">
            <a:spAutoFit/>
          </a:bodyPr>
          <a:lstStyle/>
          <a:p>
            <a:pPr marL="342900" indent="-342900" fontAlgn="base">
              <a:buFont typeface="Arial" panose="020B0604020202020204" pitchFamily="34" charset="0"/>
              <a:buChar char="•"/>
            </a:pPr>
            <a:r>
              <a:rPr lang="en-US" sz="2000" b="1" dirty="0">
                <a:solidFill>
                  <a:schemeClr val="bg1"/>
                </a:solidFill>
                <a:latin typeface="Roboto Condensed"/>
              </a:rPr>
              <a:t>Physical memory isn’t the instantly accessible extremely large contiguous array we want it to be</a:t>
            </a:r>
            <a:endParaRPr lang="en-US" sz="2000" b="1" dirty="0">
              <a:solidFill>
                <a:schemeClr val="bg1"/>
              </a:solidFill>
              <a:latin typeface="Arial" panose="020B0604020202020204" pitchFamily="34" charset="0"/>
            </a:endParaRPr>
          </a:p>
          <a:p>
            <a:pPr fontAlgn="base">
              <a:buFont typeface="Arial" panose="020B0604020202020204" pitchFamily="34" charset="0"/>
              <a:buChar char="•"/>
            </a:pPr>
            <a:endParaRPr lang="en-US" sz="1800" b="1" dirty="0">
              <a:solidFill>
                <a:srgbClr val="000000"/>
              </a:solidFill>
              <a:latin typeface="Roboto Condensed"/>
            </a:endParaRPr>
          </a:p>
          <a:p>
            <a:pPr marL="342900" indent="-342900" fontAlgn="base">
              <a:buFont typeface="Arial" panose="020B0604020202020204" pitchFamily="34" charset="0"/>
              <a:buChar char="•"/>
            </a:pPr>
            <a:r>
              <a:rPr lang="en-US" sz="2000" b="1" dirty="0">
                <a:solidFill>
                  <a:srgbClr val="000000"/>
                </a:solidFill>
                <a:latin typeface="Roboto Condensed"/>
              </a:rPr>
              <a:t>Provide the fast access with the illusion of memory the size of disk by using caching and page tables for multiple programs</a:t>
            </a:r>
            <a:endParaRPr lang="en-US" sz="2000" b="1" dirty="0">
              <a:solidFill>
                <a:srgbClr val="000000"/>
              </a:solidFill>
              <a:latin typeface="Arial" panose="020B0604020202020204" pitchFamily="34" charset="0"/>
            </a:endParaRPr>
          </a:p>
          <a:p>
            <a:pPr fontAlgn="base">
              <a:buFont typeface="Arial" panose="020B0604020202020204" pitchFamily="34" charset="0"/>
              <a:buChar char="•"/>
            </a:pPr>
            <a:endParaRPr lang="en-US" sz="1800" dirty="0"/>
          </a:p>
          <a:p>
            <a:pPr marL="342900" indent="-342900" fontAlgn="base">
              <a:buFont typeface="Arial" panose="020B0604020202020204" pitchFamily="34" charset="0"/>
              <a:buChar char="•"/>
            </a:pPr>
            <a:r>
              <a:rPr lang="en-US" sz="2000" b="1" dirty="0">
                <a:solidFill>
                  <a:srgbClr val="000000"/>
                </a:solidFill>
                <a:latin typeface="Roboto Condensed"/>
              </a:rPr>
              <a:t>Want to exploit principles of temporal and spatial locality in good cache design to reduce the cost of accessing memory to the cost of just accessing the highest level cache</a:t>
            </a:r>
            <a:endParaRPr lang="en-US" sz="2000" b="1" dirty="0">
              <a:solidFill>
                <a:srgbClr val="000000"/>
              </a:solidFill>
              <a:latin typeface="Arial" panose="020B0604020202020204" pitchFamily="34" charset="0"/>
            </a:endParaRPr>
          </a:p>
          <a:p>
            <a:br>
              <a:rPr lang="en-US" dirty="0"/>
            </a:br>
            <a:endParaRPr lang="en-US" dirty="0"/>
          </a:p>
        </p:txBody>
      </p:sp>
    </p:spTree>
    <p:extLst>
      <p:ext uri="{BB962C8B-B14F-4D97-AF65-F5344CB8AC3E}">
        <p14:creationId xmlns:p14="http://schemas.microsoft.com/office/powerpoint/2010/main" val="1769958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0346F78B-F3D4-49BF-9BF7-B38915E99D69}"/>
              </a:ext>
            </a:extLst>
          </p:cNvPr>
          <p:cNvSpPr/>
          <p:nvPr/>
        </p:nvSpPr>
        <p:spPr>
          <a:xfrm>
            <a:off x="952805" y="1905000"/>
            <a:ext cx="6248400" cy="3093154"/>
          </a:xfrm>
          <a:prstGeom prst="rect">
            <a:avLst/>
          </a:prstGeom>
        </p:spPr>
        <p:txBody>
          <a:bodyPr wrap="square">
            <a:spAutoFit/>
          </a:bodyPr>
          <a:lstStyle/>
          <a:p>
            <a:pPr fontAlgn="base"/>
            <a:r>
              <a:rPr lang="en-US" sz="1400" b="1" dirty="0">
                <a:solidFill>
                  <a:schemeClr val="tx1">
                    <a:lumMod val="50000"/>
                  </a:schemeClr>
                </a:solidFill>
              </a:rPr>
              <a:t>Block (line): Unit of storage in the cache</a:t>
            </a:r>
          </a:p>
          <a:p>
            <a:pPr lvl="1" fontAlgn="base"/>
            <a:r>
              <a:rPr lang="en-US" sz="1400" b="1" dirty="0">
                <a:solidFill>
                  <a:schemeClr val="bg1"/>
                </a:solidFill>
              </a:rPr>
              <a:t>Memory is logically divided into cache blocks that map to locations in the cache</a:t>
            </a:r>
          </a:p>
          <a:p>
            <a:pPr fontAlgn="base"/>
            <a:br>
              <a:rPr lang="en-US" dirty="0">
                <a:solidFill>
                  <a:schemeClr val="tx1">
                    <a:lumMod val="50000"/>
                  </a:schemeClr>
                </a:solidFill>
              </a:rPr>
            </a:br>
            <a:r>
              <a:rPr lang="en-US" sz="1400" b="1" dirty="0">
                <a:solidFill>
                  <a:schemeClr val="tx1">
                    <a:lumMod val="50000"/>
                  </a:schemeClr>
                </a:solidFill>
              </a:rPr>
              <a:t>When data referenced</a:t>
            </a:r>
          </a:p>
          <a:p>
            <a:pPr lvl="1" fontAlgn="base"/>
            <a:r>
              <a:rPr lang="en-US" sz="1400" b="1" dirty="0">
                <a:solidFill>
                  <a:schemeClr val="bg1"/>
                </a:solidFill>
              </a:rPr>
              <a:t>HIT: if in cache, use cached data instead of accessing memory</a:t>
            </a:r>
          </a:p>
          <a:p>
            <a:pPr lvl="1" fontAlgn="base"/>
            <a:r>
              <a:rPr lang="en-US" sz="1400" b="1" dirty="0">
                <a:solidFill>
                  <a:schemeClr val="bg1"/>
                </a:solidFill>
              </a:rPr>
              <a:t>MISS: if not in cache, bring block into cache</a:t>
            </a:r>
          </a:p>
          <a:p>
            <a:pPr fontAlgn="base"/>
            <a:br>
              <a:rPr lang="en-US" dirty="0">
                <a:solidFill>
                  <a:schemeClr val="tx1">
                    <a:lumMod val="50000"/>
                  </a:schemeClr>
                </a:solidFill>
              </a:rPr>
            </a:br>
            <a:r>
              <a:rPr lang="en-US" sz="1400" b="1" dirty="0">
                <a:solidFill>
                  <a:schemeClr val="tx1">
                    <a:lumMod val="50000"/>
                  </a:schemeClr>
                </a:solidFill>
              </a:rPr>
              <a:t>Some important cache design decisions</a:t>
            </a:r>
          </a:p>
          <a:p>
            <a:pPr lvl="1" fontAlgn="base"/>
            <a:r>
              <a:rPr lang="en-US" sz="1400" b="1" dirty="0">
                <a:solidFill>
                  <a:schemeClr val="bg1"/>
                </a:solidFill>
              </a:rPr>
              <a:t>Placement: where and how to place/find a block in cache?</a:t>
            </a:r>
          </a:p>
          <a:p>
            <a:pPr lvl="1" fontAlgn="base"/>
            <a:r>
              <a:rPr lang="en-US" sz="1400" b="1" dirty="0">
                <a:solidFill>
                  <a:schemeClr val="bg1"/>
                </a:solidFill>
              </a:rPr>
              <a:t>Replacement: what data to remove to make room in cache?</a:t>
            </a:r>
          </a:p>
          <a:p>
            <a:pPr lvl="1" fontAlgn="base"/>
            <a:r>
              <a:rPr lang="en-US" sz="1400" b="1" dirty="0">
                <a:solidFill>
                  <a:schemeClr val="bg1"/>
                </a:solidFill>
              </a:rPr>
              <a:t>Granularity of management: large, small, uniform blocks?</a:t>
            </a:r>
          </a:p>
          <a:p>
            <a:pPr lvl="1" fontAlgn="base"/>
            <a:r>
              <a:rPr lang="en-US" sz="1400" b="1" dirty="0">
                <a:solidFill>
                  <a:schemeClr val="bg1"/>
                </a:solidFill>
              </a:rPr>
              <a:t>Write policy: what do we do about writes?</a:t>
            </a:r>
          </a:p>
          <a:p>
            <a:pPr lvl="1" fontAlgn="base"/>
            <a:r>
              <a:rPr lang="en-US" sz="1400" b="1" dirty="0">
                <a:solidFill>
                  <a:schemeClr val="bg1"/>
                </a:solidFill>
              </a:rPr>
              <a:t>Instructions/data: do we treat them separately?</a:t>
            </a:r>
          </a:p>
        </p:txBody>
      </p:sp>
    </p:spTree>
    <p:extLst>
      <p:ext uri="{BB962C8B-B14F-4D97-AF65-F5344CB8AC3E}">
        <p14:creationId xmlns:p14="http://schemas.microsoft.com/office/powerpoint/2010/main" val="993269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95613A0F-A193-408D-8328-4574D8534120}"/>
              </a:ext>
            </a:extLst>
          </p:cNvPr>
          <p:cNvPicPr>
            <a:picLocks noChangeAspect="1"/>
          </p:cNvPicPr>
          <p:nvPr/>
        </p:nvPicPr>
        <p:blipFill>
          <a:blip r:embed="rId2"/>
          <a:stretch>
            <a:fillRect/>
          </a:stretch>
        </p:blipFill>
        <p:spPr>
          <a:xfrm>
            <a:off x="1142255" y="1600200"/>
            <a:ext cx="6859489" cy="4113014"/>
          </a:xfrm>
          <a:prstGeom prst="rect">
            <a:avLst/>
          </a:prstGeom>
        </p:spPr>
      </p:pic>
    </p:spTree>
    <p:extLst>
      <p:ext uri="{BB962C8B-B14F-4D97-AF65-F5344CB8AC3E}">
        <p14:creationId xmlns:p14="http://schemas.microsoft.com/office/powerpoint/2010/main" val="2065811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DC4C259E-B3A7-4161-BB47-0FC699565E73}"/>
              </a:ext>
            </a:extLst>
          </p:cNvPr>
          <p:cNvPicPr>
            <a:picLocks noChangeAspect="1"/>
          </p:cNvPicPr>
          <p:nvPr/>
        </p:nvPicPr>
        <p:blipFill>
          <a:blip r:embed="rId2"/>
          <a:stretch>
            <a:fillRect/>
          </a:stretch>
        </p:blipFill>
        <p:spPr>
          <a:xfrm>
            <a:off x="1400327" y="1562100"/>
            <a:ext cx="6374367" cy="4581394"/>
          </a:xfrm>
          <a:prstGeom prst="rect">
            <a:avLst/>
          </a:prstGeom>
        </p:spPr>
      </p:pic>
    </p:spTree>
    <p:extLst>
      <p:ext uri="{BB962C8B-B14F-4D97-AF65-F5344CB8AC3E}">
        <p14:creationId xmlns:p14="http://schemas.microsoft.com/office/powerpoint/2010/main" val="54028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83993B9F-FD04-4428-9E7B-AD17C880BBD7}"/>
              </a:ext>
            </a:extLst>
          </p:cNvPr>
          <p:cNvPicPr>
            <a:picLocks noChangeAspect="1"/>
          </p:cNvPicPr>
          <p:nvPr/>
        </p:nvPicPr>
        <p:blipFill>
          <a:blip r:embed="rId2"/>
          <a:stretch>
            <a:fillRect/>
          </a:stretch>
        </p:blipFill>
        <p:spPr>
          <a:xfrm>
            <a:off x="1600200" y="1400298"/>
            <a:ext cx="6182558" cy="4648200"/>
          </a:xfrm>
          <a:prstGeom prst="rect">
            <a:avLst/>
          </a:prstGeom>
        </p:spPr>
      </p:pic>
      <p:pic>
        <p:nvPicPr>
          <p:cNvPr id="6" name="Picture 5">
            <a:extLst>
              <a:ext uri="{FF2B5EF4-FFF2-40B4-BE49-F238E27FC236}">
                <a16:creationId xmlns:a16="http://schemas.microsoft.com/office/drawing/2014/main" id="{D7AE2774-95AE-4368-9C05-341DDED45ADA}"/>
              </a:ext>
            </a:extLst>
          </p:cNvPr>
          <p:cNvPicPr>
            <a:picLocks noChangeAspect="1"/>
          </p:cNvPicPr>
          <p:nvPr/>
        </p:nvPicPr>
        <p:blipFill>
          <a:blip r:embed="rId3"/>
          <a:stretch>
            <a:fillRect/>
          </a:stretch>
        </p:blipFill>
        <p:spPr>
          <a:xfrm>
            <a:off x="3834705" y="5791200"/>
            <a:ext cx="3890903" cy="980337"/>
          </a:xfrm>
          <a:prstGeom prst="rect">
            <a:avLst/>
          </a:prstGeom>
        </p:spPr>
      </p:pic>
    </p:spTree>
    <p:extLst>
      <p:ext uri="{BB962C8B-B14F-4D97-AF65-F5344CB8AC3E}">
        <p14:creationId xmlns:p14="http://schemas.microsoft.com/office/powerpoint/2010/main" val="2896230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7" name="Picture 6">
            <a:extLst>
              <a:ext uri="{FF2B5EF4-FFF2-40B4-BE49-F238E27FC236}">
                <a16:creationId xmlns:a16="http://schemas.microsoft.com/office/drawing/2014/main" id="{F1F641F7-9EAD-4217-A0A8-3605C146B3F3}"/>
              </a:ext>
            </a:extLst>
          </p:cNvPr>
          <p:cNvPicPr>
            <a:picLocks noChangeAspect="1"/>
          </p:cNvPicPr>
          <p:nvPr/>
        </p:nvPicPr>
        <p:blipFill>
          <a:blip r:embed="rId2"/>
          <a:stretch>
            <a:fillRect/>
          </a:stretch>
        </p:blipFill>
        <p:spPr>
          <a:xfrm>
            <a:off x="2643188" y="1317625"/>
            <a:ext cx="3305175" cy="875361"/>
          </a:xfrm>
          <a:prstGeom prst="rect">
            <a:avLst/>
          </a:prstGeom>
        </p:spPr>
      </p:pic>
      <p:pic>
        <p:nvPicPr>
          <p:cNvPr id="8" name="Picture 7">
            <a:extLst>
              <a:ext uri="{FF2B5EF4-FFF2-40B4-BE49-F238E27FC236}">
                <a16:creationId xmlns:a16="http://schemas.microsoft.com/office/drawing/2014/main" id="{C938F494-9067-4C90-AC1D-D1517DC2FBBA}"/>
              </a:ext>
            </a:extLst>
          </p:cNvPr>
          <p:cNvPicPr>
            <a:picLocks noChangeAspect="1"/>
          </p:cNvPicPr>
          <p:nvPr/>
        </p:nvPicPr>
        <p:blipFill>
          <a:blip r:embed="rId3"/>
          <a:stretch>
            <a:fillRect/>
          </a:stretch>
        </p:blipFill>
        <p:spPr>
          <a:xfrm>
            <a:off x="1295400" y="2133600"/>
            <a:ext cx="5696813" cy="4311102"/>
          </a:xfrm>
          <a:prstGeom prst="rect">
            <a:avLst/>
          </a:prstGeom>
        </p:spPr>
      </p:pic>
    </p:spTree>
    <p:extLst>
      <p:ext uri="{BB962C8B-B14F-4D97-AF65-F5344CB8AC3E}">
        <p14:creationId xmlns:p14="http://schemas.microsoft.com/office/powerpoint/2010/main" val="158633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36218B64-9E76-40BA-A52E-E338BC2915FE}"/>
              </a:ext>
            </a:extLst>
          </p:cNvPr>
          <p:cNvPicPr>
            <a:picLocks noChangeAspect="1"/>
          </p:cNvPicPr>
          <p:nvPr/>
        </p:nvPicPr>
        <p:blipFill>
          <a:blip r:embed="rId2"/>
          <a:stretch>
            <a:fillRect/>
          </a:stretch>
        </p:blipFill>
        <p:spPr>
          <a:xfrm>
            <a:off x="19050" y="1342666"/>
            <a:ext cx="4821254" cy="2037797"/>
          </a:xfrm>
          <a:prstGeom prst="rect">
            <a:avLst/>
          </a:prstGeom>
        </p:spPr>
      </p:pic>
      <p:pic>
        <p:nvPicPr>
          <p:cNvPr id="5" name="Picture 4">
            <a:extLst>
              <a:ext uri="{FF2B5EF4-FFF2-40B4-BE49-F238E27FC236}">
                <a16:creationId xmlns:a16="http://schemas.microsoft.com/office/drawing/2014/main" id="{D88FEA0D-5699-4FFD-B020-C5D5BB98FAFA}"/>
              </a:ext>
            </a:extLst>
          </p:cNvPr>
          <p:cNvPicPr>
            <a:picLocks noChangeAspect="1"/>
          </p:cNvPicPr>
          <p:nvPr/>
        </p:nvPicPr>
        <p:blipFill>
          <a:blip r:embed="rId3"/>
          <a:stretch>
            <a:fillRect/>
          </a:stretch>
        </p:blipFill>
        <p:spPr>
          <a:xfrm>
            <a:off x="2440806" y="3380463"/>
            <a:ext cx="5867400" cy="3143655"/>
          </a:xfrm>
          <a:prstGeom prst="rect">
            <a:avLst/>
          </a:prstGeom>
        </p:spPr>
      </p:pic>
    </p:spTree>
    <p:extLst>
      <p:ext uri="{BB962C8B-B14F-4D97-AF65-F5344CB8AC3E}">
        <p14:creationId xmlns:p14="http://schemas.microsoft.com/office/powerpoint/2010/main" val="138037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3101852"/>
            <a:ext cx="8077200" cy="498598"/>
          </a:xfrm>
        </p:spPr>
        <p:txBody>
          <a:bodyPr/>
          <a:lstStyle/>
          <a:p>
            <a:r>
              <a:rPr lang="en-US" dirty="0"/>
              <a:t>Questions before we start?</a:t>
            </a:r>
            <a:endParaRPr lang="en-US" dirty="0">
              <a:solidFill>
                <a:srgbClr val="EBEB15"/>
              </a:solidFill>
            </a:endParaRPr>
          </a:p>
        </p:txBody>
      </p:sp>
    </p:spTree>
    <p:extLst>
      <p:ext uri="{BB962C8B-B14F-4D97-AF65-F5344CB8AC3E}">
        <p14:creationId xmlns:p14="http://schemas.microsoft.com/office/powerpoint/2010/main" val="143614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6" name="Picture 5">
            <a:extLst>
              <a:ext uri="{FF2B5EF4-FFF2-40B4-BE49-F238E27FC236}">
                <a16:creationId xmlns:a16="http://schemas.microsoft.com/office/drawing/2014/main" id="{5D88C7F8-37BF-446E-AA85-6F2917C20B3E}"/>
              </a:ext>
            </a:extLst>
          </p:cNvPr>
          <p:cNvPicPr>
            <a:picLocks noChangeAspect="1"/>
          </p:cNvPicPr>
          <p:nvPr/>
        </p:nvPicPr>
        <p:blipFill>
          <a:blip r:embed="rId2"/>
          <a:stretch>
            <a:fillRect/>
          </a:stretch>
        </p:blipFill>
        <p:spPr>
          <a:xfrm>
            <a:off x="1481191" y="1317625"/>
            <a:ext cx="6672209" cy="5403882"/>
          </a:xfrm>
          <a:prstGeom prst="rect">
            <a:avLst/>
          </a:prstGeom>
        </p:spPr>
      </p:pic>
    </p:spTree>
    <p:extLst>
      <p:ext uri="{BB962C8B-B14F-4D97-AF65-F5344CB8AC3E}">
        <p14:creationId xmlns:p14="http://schemas.microsoft.com/office/powerpoint/2010/main" val="2495517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6E754D89-9D96-4E1E-A583-DE8DE917ACFC}"/>
              </a:ext>
            </a:extLst>
          </p:cNvPr>
          <p:cNvPicPr>
            <a:picLocks noChangeAspect="1"/>
          </p:cNvPicPr>
          <p:nvPr/>
        </p:nvPicPr>
        <p:blipFill>
          <a:blip r:embed="rId2"/>
          <a:stretch>
            <a:fillRect/>
          </a:stretch>
        </p:blipFill>
        <p:spPr>
          <a:xfrm>
            <a:off x="990600" y="1289050"/>
            <a:ext cx="7162800" cy="5008674"/>
          </a:xfrm>
          <a:prstGeom prst="rect">
            <a:avLst/>
          </a:prstGeom>
        </p:spPr>
      </p:pic>
    </p:spTree>
    <p:extLst>
      <p:ext uri="{BB962C8B-B14F-4D97-AF65-F5344CB8AC3E}">
        <p14:creationId xmlns:p14="http://schemas.microsoft.com/office/powerpoint/2010/main" val="2533603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09600" y="360192"/>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227A6AC6-28C4-4A42-8059-9742BEE0ADC3}"/>
              </a:ext>
            </a:extLst>
          </p:cNvPr>
          <p:cNvPicPr>
            <a:picLocks noChangeAspect="1"/>
          </p:cNvPicPr>
          <p:nvPr/>
        </p:nvPicPr>
        <p:blipFill>
          <a:blip r:embed="rId2"/>
          <a:stretch>
            <a:fillRect/>
          </a:stretch>
        </p:blipFill>
        <p:spPr>
          <a:xfrm>
            <a:off x="0" y="771644"/>
            <a:ext cx="4573514" cy="3257550"/>
          </a:xfrm>
          <a:prstGeom prst="rect">
            <a:avLst/>
          </a:prstGeom>
        </p:spPr>
      </p:pic>
      <p:pic>
        <p:nvPicPr>
          <p:cNvPr id="6" name="Picture 5">
            <a:extLst>
              <a:ext uri="{FF2B5EF4-FFF2-40B4-BE49-F238E27FC236}">
                <a16:creationId xmlns:a16="http://schemas.microsoft.com/office/drawing/2014/main" id="{ED417D24-205D-45AD-B6E0-8E57F3004E9E}"/>
              </a:ext>
            </a:extLst>
          </p:cNvPr>
          <p:cNvPicPr>
            <a:picLocks noChangeAspect="1"/>
          </p:cNvPicPr>
          <p:nvPr/>
        </p:nvPicPr>
        <p:blipFill>
          <a:blip r:embed="rId3"/>
          <a:stretch>
            <a:fillRect/>
          </a:stretch>
        </p:blipFill>
        <p:spPr>
          <a:xfrm>
            <a:off x="3048000" y="2756203"/>
            <a:ext cx="5867400" cy="4101797"/>
          </a:xfrm>
          <a:prstGeom prst="rect">
            <a:avLst/>
          </a:prstGeom>
        </p:spPr>
      </p:pic>
    </p:spTree>
    <p:extLst>
      <p:ext uri="{BB962C8B-B14F-4D97-AF65-F5344CB8AC3E}">
        <p14:creationId xmlns:p14="http://schemas.microsoft.com/office/powerpoint/2010/main" val="1482971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09600" y="360192"/>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Caching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A7955CA1-1141-483C-A2EC-D4919971EF0F}"/>
              </a:ext>
            </a:extLst>
          </p:cNvPr>
          <p:cNvPicPr>
            <a:picLocks noChangeAspect="1"/>
          </p:cNvPicPr>
          <p:nvPr/>
        </p:nvPicPr>
        <p:blipFill>
          <a:blip r:embed="rId2"/>
          <a:stretch>
            <a:fillRect/>
          </a:stretch>
        </p:blipFill>
        <p:spPr>
          <a:xfrm>
            <a:off x="9525" y="2971800"/>
            <a:ext cx="5776452" cy="3654490"/>
          </a:xfrm>
          <a:prstGeom prst="rect">
            <a:avLst/>
          </a:prstGeom>
        </p:spPr>
      </p:pic>
      <p:pic>
        <p:nvPicPr>
          <p:cNvPr id="7" name="Picture 6">
            <a:extLst>
              <a:ext uri="{FF2B5EF4-FFF2-40B4-BE49-F238E27FC236}">
                <a16:creationId xmlns:a16="http://schemas.microsoft.com/office/drawing/2014/main" id="{003E29DF-8151-415A-BC3F-8109F58601DD}"/>
              </a:ext>
            </a:extLst>
          </p:cNvPr>
          <p:cNvPicPr>
            <a:picLocks noChangeAspect="1"/>
          </p:cNvPicPr>
          <p:nvPr/>
        </p:nvPicPr>
        <p:blipFill>
          <a:blip r:embed="rId3"/>
          <a:stretch>
            <a:fillRect/>
          </a:stretch>
        </p:blipFill>
        <p:spPr>
          <a:xfrm>
            <a:off x="3171969" y="76200"/>
            <a:ext cx="5558689" cy="4114800"/>
          </a:xfrm>
          <a:prstGeom prst="rect">
            <a:avLst/>
          </a:prstGeom>
        </p:spPr>
      </p:pic>
      <p:pic>
        <p:nvPicPr>
          <p:cNvPr id="9" name="Picture 8">
            <a:extLst>
              <a:ext uri="{FF2B5EF4-FFF2-40B4-BE49-F238E27FC236}">
                <a16:creationId xmlns:a16="http://schemas.microsoft.com/office/drawing/2014/main" id="{F8E8D53C-D383-4455-8F2D-1B47D24ABDAF}"/>
              </a:ext>
            </a:extLst>
          </p:cNvPr>
          <p:cNvPicPr>
            <a:picLocks noChangeAspect="1"/>
          </p:cNvPicPr>
          <p:nvPr/>
        </p:nvPicPr>
        <p:blipFill>
          <a:blip r:embed="rId4"/>
          <a:stretch>
            <a:fillRect/>
          </a:stretch>
        </p:blipFill>
        <p:spPr>
          <a:xfrm>
            <a:off x="6400800" y="4246601"/>
            <a:ext cx="2162175" cy="630207"/>
          </a:xfrm>
          <a:prstGeom prst="rect">
            <a:avLst/>
          </a:prstGeom>
        </p:spPr>
      </p:pic>
      <p:pic>
        <p:nvPicPr>
          <p:cNvPr id="10" name="Picture 9">
            <a:extLst>
              <a:ext uri="{FF2B5EF4-FFF2-40B4-BE49-F238E27FC236}">
                <a16:creationId xmlns:a16="http://schemas.microsoft.com/office/drawing/2014/main" id="{83E1680E-27DD-4B65-A8B9-268CD83A0302}"/>
              </a:ext>
            </a:extLst>
          </p:cNvPr>
          <p:cNvPicPr>
            <a:picLocks noChangeAspect="1"/>
          </p:cNvPicPr>
          <p:nvPr/>
        </p:nvPicPr>
        <p:blipFill>
          <a:blip r:embed="rId5"/>
          <a:stretch>
            <a:fillRect/>
          </a:stretch>
        </p:blipFill>
        <p:spPr>
          <a:xfrm>
            <a:off x="28575" y="1052632"/>
            <a:ext cx="3095625" cy="1347787"/>
          </a:xfrm>
          <a:prstGeom prst="rect">
            <a:avLst/>
          </a:prstGeom>
        </p:spPr>
      </p:pic>
    </p:spTree>
    <p:extLst>
      <p:ext uri="{BB962C8B-B14F-4D97-AF65-F5344CB8AC3E}">
        <p14:creationId xmlns:p14="http://schemas.microsoft.com/office/powerpoint/2010/main" val="3531953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304800" y="2209800"/>
            <a:ext cx="8763000" cy="1816346"/>
          </a:xfrm>
        </p:spPr>
        <p:txBody>
          <a:bodyPr/>
          <a:lstStyle/>
          <a:p>
            <a:r>
              <a:rPr lang="en-US" dirty="0"/>
              <a:t>Questions before we start worksheet?</a:t>
            </a:r>
            <a:endParaRPr lang="en-US" dirty="0">
              <a:solidFill>
                <a:srgbClr val="EBEB15"/>
              </a:solidFill>
            </a:endParaRPr>
          </a:p>
        </p:txBody>
      </p:sp>
    </p:spTree>
    <p:extLst>
      <p:ext uri="{BB962C8B-B14F-4D97-AF65-F5344CB8AC3E}">
        <p14:creationId xmlns:p14="http://schemas.microsoft.com/office/powerpoint/2010/main" val="354111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Resources used</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1627112"/>
          </a:xfrm>
        </p:spPr>
        <p:txBody>
          <a:bodyPr/>
          <a:lstStyle/>
          <a:p>
            <a:pPr marL="285750" indent="-285750" algn="l">
              <a:buFont typeface="Arial" panose="020B0604020202020204" pitchFamily="34" charset="0"/>
              <a:buChar char="•"/>
            </a:pPr>
            <a:r>
              <a:rPr lang="en-US" sz="2400" dirty="0">
                <a:solidFill>
                  <a:schemeClr val="bg1"/>
                </a:solidFill>
              </a:rPr>
              <a:t>Professor </a:t>
            </a:r>
            <a:r>
              <a:rPr lang="en-US" sz="2400" dirty="0" err="1">
                <a:solidFill>
                  <a:schemeClr val="bg1"/>
                </a:solidFill>
              </a:rPr>
              <a:t>Reinman’s</a:t>
            </a:r>
            <a:r>
              <a:rPr lang="en-US" sz="2400" dirty="0">
                <a:solidFill>
                  <a:schemeClr val="bg1"/>
                </a:solidFill>
              </a:rPr>
              <a:t> slides (CCLE)</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b="1" dirty="0">
                <a:solidFill>
                  <a:srgbClr val="EBEB15"/>
                </a:solidFill>
              </a:rPr>
              <a:t>Credit for compilation: </a:t>
            </a:r>
            <a:r>
              <a:rPr lang="en-US" sz="2400" b="1" dirty="0" err="1">
                <a:solidFill>
                  <a:srgbClr val="EBEB15"/>
                </a:solidFill>
              </a:rPr>
              <a:t>Attiano</a:t>
            </a:r>
            <a:r>
              <a:rPr lang="en-US" sz="2400" b="1" dirty="0">
                <a:solidFill>
                  <a:srgbClr val="EBEB15"/>
                </a:solidFill>
              </a:rPr>
              <a:t> Purpura-</a:t>
            </a:r>
            <a:r>
              <a:rPr lang="en-US" sz="2400" b="1" dirty="0" err="1">
                <a:solidFill>
                  <a:srgbClr val="EBEB15"/>
                </a:solidFill>
              </a:rPr>
              <a:t>Pontoniere</a:t>
            </a:r>
            <a:endParaRPr lang="en-US" sz="2400" b="1" dirty="0">
              <a:solidFill>
                <a:srgbClr val="EBEB15"/>
              </a:solidFill>
            </a:endParaRPr>
          </a:p>
        </p:txBody>
      </p:sp>
    </p:spTree>
    <p:extLst>
      <p:ext uri="{BB962C8B-B14F-4D97-AF65-F5344CB8AC3E}">
        <p14:creationId xmlns:p14="http://schemas.microsoft.com/office/powerpoint/2010/main" val="377937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Logistics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57206"/>
            <a:ext cx="7620000" cy="3933384"/>
          </a:xfrm>
        </p:spPr>
        <p:txBody>
          <a:bodyPr/>
          <a:lstStyle/>
          <a:p>
            <a:pPr marL="285750" indent="-285750" algn="l">
              <a:buFont typeface="Arial" panose="020B0604020202020204" pitchFamily="34" charset="0"/>
              <a:buChar char="•"/>
            </a:pPr>
            <a:r>
              <a:rPr lang="en-US" sz="2800" dirty="0">
                <a:solidFill>
                  <a:schemeClr val="bg1"/>
                </a:solidFill>
              </a:rPr>
              <a:t>HW3 due tonight 11:59pm</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Lab 2 – Attack lab released - Due Friday May 15</a:t>
            </a:r>
            <a:r>
              <a:rPr lang="en-US" sz="2800" baseline="30000" dirty="0">
                <a:solidFill>
                  <a:schemeClr val="bg1"/>
                </a:solidFill>
              </a:rPr>
              <a:t>th </a:t>
            </a:r>
            <a:r>
              <a:rPr lang="en-US" sz="2800" dirty="0">
                <a:solidFill>
                  <a:schemeClr val="bg1"/>
                </a:solidFill>
              </a:rPr>
              <a:t>11:59pm </a:t>
            </a:r>
          </a:p>
          <a:p>
            <a:pPr algn="l"/>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Please submit suggestions on CCLE TA-site on how to improve OH or DISC</a:t>
            </a:r>
          </a:p>
          <a:p>
            <a:pPr marL="742950" lvl="1" indent="-285750" algn="l">
              <a:buFont typeface="Arial" panose="020B0604020202020204" pitchFamily="34" charset="0"/>
              <a:buChar char="•"/>
            </a:pPr>
            <a:r>
              <a:rPr lang="en-US" sz="2400" dirty="0">
                <a:solidFill>
                  <a:schemeClr val="bg1"/>
                </a:solidFill>
              </a:rPr>
              <a:t>Please fill out LA survey on CCLE if you haven’t already</a:t>
            </a:r>
          </a:p>
        </p:txBody>
      </p:sp>
    </p:spTree>
    <p:extLst>
      <p:ext uri="{BB962C8B-B14F-4D97-AF65-F5344CB8AC3E}">
        <p14:creationId xmlns:p14="http://schemas.microsoft.com/office/powerpoint/2010/main" val="257694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524000"/>
            <a:ext cx="7620000" cy="2932085"/>
          </a:xfrm>
        </p:spPr>
        <p:txBody>
          <a:bodyPr/>
          <a:lstStyle/>
          <a:p>
            <a:pPr algn="l"/>
            <a:r>
              <a:rPr lang="en-US" sz="2800" dirty="0">
                <a:solidFill>
                  <a:schemeClr val="bg1"/>
                </a:solidFill>
              </a:rPr>
              <a:t>10am-11am PST:</a:t>
            </a:r>
          </a:p>
          <a:p>
            <a:pPr marL="285750" indent="-285750" algn="l">
              <a:buFont typeface="Arial" panose="020B0604020202020204" pitchFamily="34" charset="0"/>
              <a:buChar char="•"/>
            </a:pPr>
            <a:r>
              <a:rPr lang="en-US" sz="2800" dirty="0">
                <a:solidFill>
                  <a:srgbClr val="EBEB15"/>
                </a:solidFill>
              </a:rPr>
              <a:t>Memory Hierarchy</a:t>
            </a:r>
          </a:p>
          <a:p>
            <a:pPr marL="285750" indent="-285750" algn="l">
              <a:buFont typeface="Arial" panose="020B0604020202020204" pitchFamily="34" charset="0"/>
              <a:buChar char="•"/>
            </a:pPr>
            <a:r>
              <a:rPr lang="en-US" sz="2800" dirty="0">
                <a:solidFill>
                  <a:srgbClr val="EBEB15"/>
                </a:solidFill>
              </a:rPr>
              <a:t>Attack lab spec</a:t>
            </a:r>
          </a:p>
          <a:p>
            <a:pPr algn="l"/>
            <a:endParaRPr lang="en-US" sz="2800" dirty="0">
              <a:solidFill>
                <a:schemeClr val="bg1"/>
              </a:solidFill>
            </a:endParaRPr>
          </a:p>
          <a:p>
            <a:pPr algn="l"/>
            <a:r>
              <a:rPr lang="en-US" sz="2800" dirty="0">
                <a:solidFill>
                  <a:schemeClr val="bg1"/>
                </a:solidFill>
              </a:rPr>
              <a:t>11am-11:50am PST:</a:t>
            </a:r>
          </a:p>
          <a:p>
            <a:pPr marL="285750" indent="-285750" algn="l">
              <a:buFont typeface="Arial" panose="020B0604020202020204" pitchFamily="34" charset="0"/>
              <a:buChar char="•"/>
            </a:pPr>
            <a:r>
              <a:rPr lang="en-US" sz="2800" dirty="0">
                <a:solidFill>
                  <a:srgbClr val="EBEB15"/>
                </a:solidFill>
              </a:rPr>
              <a:t>LA worksheet</a:t>
            </a:r>
            <a:endParaRPr lang="en-US" sz="2400" dirty="0">
              <a:solidFill>
                <a:srgbClr val="EBEB15"/>
              </a:solidFill>
            </a:endParaRPr>
          </a:p>
        </p:txBody>
      </p:sp>
    </p:spTree>
    <p:extLst>
      <p:ext uri="{BB962C8B-B14F-4D97-AF65-F5344CB8AC3E}">
        <p14:creationId xmlns:p14="http://schemas.microsoft.com/office/powerpoint/2010/main" val="8795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14400" y="1317625"/>
            <a:ext cx="5695790" cy="590931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Memory technology</a:t>
            </a:r>
          </a:p>
          <a:p>
            <a:pPr marL="628650" lvl="1" indent="-285750">
              <a:buFont typeface="Arial" panose="020B0604020202020204" pitchFamily="34" charset="0"/>
              <a:buChar char="•"/>
            </a:pPr>
            <a:r>
              <a:rPr lang="en-US" sz="1800" dirty="0">
                <a:solidFill>
                  <a:schemeClr val="bg1"/>
                </a:solidFill>
              </a:rPr>
              <a:t>SRAM</a:t>
            </a:r>
            <a:r>
              <a:rPr lang="en-US" sz="1600" dirty="0">
                <a:solidFill>
                  <a:schemeClr val="bg1"/>
                </a:solidFill>
              </a:rPr>
              <a:t> – Registers/caches – 1-10 cycles access time</a:t>
            </a:r>
          </a:p>
          <a:p>
            <a:pPr marL="971550" lvl="2" indent="-285750">
              <a:buFont typeface="Arial" panose="020B0604020202020204" pitchFamily="34" charset="0"/>
              <a:buChar char="•"/>
            </a:pPr>
            <a:r>
              <a:rPr lang="en-US" sz="1600" dirty="0">
                <a:solidFill>
                  <a:schemeClr val="bg1"/>
                </a:solidFill>
              </a:rPr>
              <a:t>L1/L2/L3 Cache data/instruction/unified</a:t>
            </a:r>
          </a:p>
          <a:p>
            <a:pPr marL="628650" lvl="1" indent="-285750">
              <a:buFont typeface="Arial" panose="020B0604020202020204" pitchFamily="34" charset="0"/>
              <a:buChar char="•"/>
            </a:pPr>
            <a:r>
              <a:rPr lang="en-US" sz="1800" dirty="0">
                <a:solidFill>
                  <a:schemeClr val="bg1"/>
                </a:solidFill>
              </a:rPr>
              <a:t>DRAM</a:t>
            </a:r>
            <a:r>
              <a:rPr lang="en-US" sz="1600" dirty="0">
                <a:solidFill>
                  <a:schemeClr val="bg1"/>
                </a:solidFill>
              </a:rPr>
              <a:t> – Volatile main memory </a:t>
            </a:r>
          </a:p>
          <a:p>
            <a:pPr marL="628650" lvl="1" indent="-285750">
              <a:buFont typeface="Arial" panose="020B0604020202020204" pitchFamily="34" charset="0"/>
              <a:buChar char="•"/>
            </a:pPr>
            <a:r>
              <a:rPr lang="en-US" sz="1800" dirty="0">
                <a:solidFill>
                  <a:schemeClr val="bg1"/>
                </a:solidFill>
              </a:rPr>
              <a:t>Disk</a:t>
            </a:r>
            <a:r>
              <a:rPr lang="en-US" sz="1600" dirty="0">
                <a:solidFill>
                  <a:schemeClr val="bg1"/>
                </a:solidFill>
              </a:rPr>
              <a:t>/Flash – Non-volatile main memory</a:t>
            </a:r>
          </a:p>
          <a:p>
            <a:pPr marL="628650" lvl="1" indent="-285750">
              <a:buFont typeface="Arial" panose="020B0604020202020204" pitchFamily="34" charset="0"/>
              <a:buChar char="•"/>
            </a:pPr>
            <a:r>
              <a:rPr lang="en-US" sz="1600" dirty="0">
                <a:solidFill>
                  <a:schemeClr val="bg1"/>
                </a:solidFill>
              </a:rPr>
              <a:t>Communicate between types of memory with buses</a:t>
            </a:r>
          </a:p>
          <a:p>
            <a:pPr marL="971550" lvl="2" indent="-285750">
              <a:buFont typeface="Arial" panose="020B0604020202020204" pitchFamily="34" charset="0"/>
              <a:buChar char="•"/>
            </a:pPr>
            <a:r>
              <a:rPr lang="en-US" sz="1600" dirty="0">
                <a:solidFill>
                  <a:schemeClr val="bg1"/>
                </a:solidFill>
              </a:rPr>
              <a:t>Bits driven out on parallel wires</a:t>
            </a:r>
          </a:p>
          <a:p>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Memory reference locality</a:t>
            </a:r>
          </a:p>
          <a:p>
            <a:pPr marL="628650" lvl="1" indent="-285750">
              <a:buFont typeface="Arial" panose="020B0604020202020204" pitchFamily="34" charset="0"/>
              <a:buChar char="•"/>
            </a:pPr>
            <a:r>
              <a:rPr lang="en-US" sz="1800" dirty="0">
                <a:solidFill>
                  <a:schemeClr val="bg1"/>
                </a:solidFill>
              </a:rPr>
              <a:t>Spatial </a:t>
            </a:r>
          </a:p>
          <a:p>
            <a:pPr marL="628650" lvl="1" indent="-285750">
              <a:buFont typeface="Arial" panose="020B0604020202020204" pitchFamily="34" charset="0"/>
              <a:buChar char="•"/>
            </a:pPr>
            <a:r>
              <a:rPr lang="en-US" sz="1800" dirty="0">
                <a:solidFill>
                  <a:schemeClr val="bg1"/>
                </a:solidFill>
              </a:rPr>
              <a:t>Temporal</a:t>
            </a:r>
          </a:p>
          <a:p>
            <a:pPr marL="285750"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Caching</a:t>
            </a:r>
          </a:p>
          <a:p>
            <a:pPr marL="628650" lvl="1" indent="-285750">
              <a:buFont typeface="Arial" panose="020B0604020202020204" pitchFamily="34" charset="0"/>
              <a:buChar char="•"/>
            </a:pPr>
            <a:r>
              <a:rPr lang="en-US" sz="1800" dirty="0">
                <a:solidFill>
                  <a:schemeClr val="bg1"/>
                </a:solidFill>
              </a:rPr>
              <a:t>Subset of main memory with fast access</a:t>
            </a:r>
          </a:p>
          <a:p>
            <a:pPr marL="628650" lvl="1" indent="-285750">
              <a:buFont typeface="Arial" panose="020B0604020202020204" pitchFamily="34" charset="0"/>
              <a:buChar char="•"/>
            </a:pPr>
            <a:r>
              <a:rPr lang="en-US" sz="1800" dirty="0">
                <a:solidFill>
                  <a:schemeClr val="bg1"/>
                </a:solidFill>
              </a:rPr>
              <a:t>Memory Mountain</a:t>
            </a:r>
          </a:p>
          <a:p>
            <a:pPr marL="628650" lvl="1" indent="-285750">
              <a:buFont typeface="Arial" panose="020B0604020202020204" pitchFamily="34" charset="0"/>
              <a:buChar char="•"/>
            </a:pPr>
            <a:r>
              <a:rPr lang="en-US" sz="1800" dirty="0">
                <a:solidFill>
                  <a:schemeClr val="bg1"/>
                </a:solidFill>
              </a:rPr>
              <a:t>Matrix multiplication example</a:t>
            </a:r>
          </a:p>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8029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A2D236E3-324D-4DB9-A9E6-51A75C4C490D}"/>
              </a:ext>
            </a:extLst>
          </p:cNvPr>
          <p:cNvPicPr>
            <a:picLocks noChangeAspect="1"/>
          </p:cNvPicPr>
          <p:nvPr/>
        </p:nvPicPr>
        <p:blipFill>
          <a:blip r:embed="rId2"/>
          <a:stretch>
            <a:fillRect/>
          </a:stretch>
        </p:blipFill>
        <p:spPr>
          <a:xfrm>
            <a:off x="1524000" y="1600200"/>
            <a:ext cx="5398885" cy="4114800"/>
          </a:xfrm>
          <a:prstGeom prst="rect">
            <a:avLst/>
          </a:prstGeom>
        </p:spPr>
      </p:pic>
    </p:spTree>
    <p:extLst>
      <p:ext uri="{BB962C8B-B14F-4D97-AF65-F5344CB8AC3E}">
        <p14:creationId xmlns:p14="http://schemas.microsoft.com/office/powerpoint/2010/main" val="229175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5" name="Rectangle 4">
            <a:extLst>
              <a:ext uri="{FF2B5EF4-FFF2-40B4-BE49-F238E27FC236}">
                <a16:creationId xmlns:a16="http://schemas.microsoft.com/office/drawing/2014/main" id="{D233E10D-7654-490B-B6F0-109B8217AE63}"/>
              </a:ext>
            </a:extLst>
          </p:cNvPr>
          <p:cNvSpPr/>
          <p:nvPr/>
        </p:nvSpPr>
        <p:spPr>
          <a:xfrm>
            <a:off x="638326" y="1371600"/>
            <a:ext cx="7515074" cy="5055230"/>
          </a:xfrm>
          <a:prstGeom prst="rect">
            <a:avLst/>
          </a:prstGeom>
        </p:spPr>
        <p:txBody>
          <a:bodyPr wrap="square">
            <a:spAutoFit/>
          </a:bodyPr>
          <a:lstStyle/>
          <a:p>
            <a:r>
              <a:rPr lang="en-US" sz="1400" b="1" dirty="0">
                <a:solidFill>
                  <a:schemeClr val="bg1"/>
                </a:solidFill>
              </a:rPr>
              <a:t>The </a:t>
            </a:r>
            <a:r>
              <a:rPr lang="en-US" sz="2000" b="1" dirty="0">
                <a:solidFill>
                  <a:schemeClr val="bg1"/>
                </a:solidFill>
              </a:rPr>
              <a:t>memory hierarchy is composed of:</a:t>
            </a:r>
            <a:endParaRPr lang="en-US" sz="1800" dirty="0">
              <a:solidFill>
                <a:schemeClr val="bg1"/>
              </a:solidFill>
            </a:endParaRPr>
          </a:p>
          <a:p>
            <a:pPr marL="285750" indent="-285750" fontAlgn="base">
              <a:buFont typeface="Arial" panose="020B0604020202020204" pitchFamily="34" charset="0"/>
              <a:buChar char="•"/>
            </a:pPr>
            <a:r>
              <a:rPr lang="en-US" sz="2000" b="1" dirty="0">
                <a:solidFill>
                  <a:srgbClr val="EBEB15"/>
                </a:solidFill>
              </a:rPr>
              <a:t>Caches</a:t>
            </a:r>
          </a:p>
          <a:p>
            <a:pPr marL="285750" indent="-285750" fontAlgn="base">
              <a:buFont typeface="Arial" panose="020B0604020202020204" pitchFamily="34" charset="0"/>
              <a:buChar char="•"/>
            </a:pPr>
            <a:r>
              <a:rPr lang="en-US" sz="2000" b="1" dirty="0">
                <a:solidFill>
                  <a:srgbClr val="EBEB15"/>
                </a:solidFill>
              </a:rPr>
              <a:t> DRAM (4Gb, 2^32 bits) </a:t>
            </a:r>
          </a:p>
          <a:p>
            <a:pPr marL="628650" lvl="1" indent="-285750" fontAlgn="base">
              <a:buFont typeface="Arial" panose="020B0604020202020204" pitchFamily="34" charset="0"/>
              <a:buChar char="•"/>
            </a:pPr>
            <a:r>
              <a:rPr lang="en-US" sz="2000" b="1" dirty="0">
                <a:solidFill>
                  <a:srgbClr val="EBEB15"/>
                </a:solidFill>
              </a:rPr>
              <a:t>(can hypothetically fit entire address space in main memory if our word size is 32) (hundreds of cycles access time)	</a:t>
            </a:r>
          </a:p>
          <a:p>
            <a:pPr marL="971550" lvl="2" indent="-285750" fontAlgn="base">
              <a:buFont typeface="Arial" panose="020B0604020202020204" pitchFamily="34" charset="0"/>
              <a:buChar char="•"/>
            </a:pPr>
            <a:r>
              <a:rPr lang="en-US" sz="2000" b="1" dirty="0">
                <a:solidFill>
                  <a:srgbClr val="EBEB15"/>
                </a:solidFill>
              </a:rPr>
              <a:t>Virtual memory gives each program illusion of having this</a:t>
            </a:r>
          </a:p>
          <a:p>
            <a:pPr marL="285750" indent="-285750" fontAlgn="base">
              <a:buFont typeface="Arial" panose="020B0604020202020204" pitchFamily="34" charset="0"/>
              <a:buChar char="•"/>
            </a:pPr>
            <a:r>
              <a:rPr lang="en-US" sz="2000" b="1" dirty="0">
                <a:solidFill>
                  <a:srgbClr val="EBEB15"/>
                </a:solidFill>
              </a:rPr>
              <a:t>Disk (&gt;1Tb, &gt;2^40 bits) (millions of cycles access time)</a:t>
            </a:r>
            <a:br>
              <a:rPr lang="en-US" sz="2000" b="1" dirty="0">
                <a:solidFill>
                  <a:srgbClr val="EBEB15"/>
                </a:solidFill>
              </a:rPr>
            </a:br>
            <a:br>
              <a:rPr lang="en-US" sz="2000" b="1" dirty="0"/>
            </a:br>
            <a:endParaRPr lang="en-US" sz="2000" b="1" dirty="0">
              <a:solidFill>
                <a:schemeClr val="bg1"/>
              </a:solidFill>
            </a:endParaRPr>
          </a:p>
          <a:p>
            <a:pPr marL="285750" indent="-285750">
              <a:buFont typeface="Arial" panose="020B0604020202020204" pitchFamily="34" charset="0"/>
              <a:buChar char="•"/>
            </a:pPr>
            <a:r>
              <a:rPr lang="en-US" sz="2000" b="1" dirty="0">
                <a:solidFill>
                  <a:schemeClr val="bg1"/>
                </a:solidFill>
              </a:rPr>
              <a:t>Caches themselves have multiple levels:</a:t>
            </a:r>
            <a:endParaRPr lang="en-US" sz="1800" dirty="0">
              <a:solidFill>
                <a:schemeClr val="bg1"/>
              </a:solidFill>
            </a:endParaRPr>
          </a:p>
          <a:p>
            <a:pPr marL="628650" lvl="1" indent="-285750" fontAlgn="base">
              <a:buFont typeface="Arial" panose="020B0604020202020204" pitchFamily="34" charset="0"/>
              <a:buChar char="•"/>
            </a:pPr>
            <a:r>
              <a:rPr lang="en-US" sz="2000" b="1" dirty="0">
                <a:solidFill>
                  <a:srgbClr val="EBEB15"/>
                </a:solidFill>
              </a:rPr>
              <a:t>L1 (~</a:t>
            </a:r>
            <a:r>
              <a:rPr lang="en-US" sz="2000" b="1" dirty="0" err="1">
                <a:solidFill>
                  <a:srgbClr val="EBEB15"/>
                </a:solidFill>
              </a:rPr>
              <a:t>Kb</a:t>
            </a:r>
            <a:r>
              <a:rPr lang="en-US" sz="2000" b="1" dirty="0">
                <a:solidFill>
                  <a:srgbClr val="EBEB15"/>
                </a:solidFill>
              </a:rPr>
              <a:t>, ~2^10 bits) (~1-3 cycles access)</a:t>
            </a:r>
          </a:p>
          <a:p>
            <a:pPr marL="628650" lvl="1" indent="-285750" fontAlgn="base">
              <a:buFont typeface="Arial" panose="020B0604020202020204" pitchFamily="34" charset="0"/>
              <a:buChar char="•"/>
            </a:pPr>
            <a:r>
              <a:rPr lang="en-US" sz="2000" b="1" dirty="0">
                <a:solidFill>
                  <a:srgbClr val="EBEB15"/>
                </a:solidFill>
              </a:rPr>
              <a:t>L2/L3 (~Mb, ~2^20 bits)(~20-30 cycles access time L2)</a:t>
            </a:r>
          </a:p>
          <a:p>
            <a:pPr marL="971550" lvl="2" indent="-285750" fontAlgn="base">
              <a:buFont typeface="Arial" panose="020B0604020202020204" pitchFamily="34" charset="0"/>
              <a:buChar char="•"/>
            </a:pPr>
            <a:r>
              <a:rPr lang="en-US" sz="2000" b="1" dirty="0">
                <a:solidFill>
                  <a:srgbClr val="EBEB15"/>
                </a:solidFill>
              </a:rPr>
              <a:t> all levels have different sizes/policies/architectures</a:t>
            </a:r>
          </a:p>
          <a:p>
            <a:br>
              <a:rPr lang="en-US" dirty="0"/>
            </a:br>
            <a:endParaRPr lang="en-US" sz="900" dirty="0"/>
          </a:p>
        </p:txBody>
      </p:sp>
    </p:spTree>
    <p:extLst>
      <p:ext uri="{BB962C8B-B14F-4D97-AF65-F5344CB8AC3E}">
        <p14:creationId xmlns:p14="http://schemas.microsoft.com/office/powerpoint/2010/main" val="2822590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5" name="Picture 4">
            <a:extLst>
              <a:ext uri="{FF2B5EF4-FFF2-40B4-BE49-F238E27FC236}">
                <a16:creationId xmlns:a16="http://schemas.microsoft.com/office/drawing/2014/main" id="{C5402C98-6515-4405-A52B-057F2714B11B}"/>
              </a:ext>
            </a:extLst>
          </p:cNvPr>
          <p:cNvPicPr>
            <a:picLocks noChangeAspect="1"/>
          </p:cNvPicPr>
          <p:nvPr/>
        </p:nvPicPr>
        <p:blipFill>
          <a:blip r:embed="rId2"/>
          <a:stretch>
            <a:fillRect/>
          </a:stretch>
        </p:blipFill>
        <p:spPr>
          <a:xfrm>
            <a:off x="1362227" y="1580648"/>
            <a:ext cx="6095848" cy="4458325"/>
          </a:xfrm>
          <a:prstGeom prst="rect">
            <a:avLst/>
          </a:prstGeom>
        </p:spPr>
      </p:pic>
    </p:spTree>
    <p:extLst>
      <p:ext uri="{BB962C8B-B14F-4D97-AF65-F5344CB8AC3E}">
        <p14:creationId xmlns:p14="http://schemas.microsoft.com/office/powerpoint/2010/main" val="170427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Memory Basics</a:t>
            </a:r>
          </a:p>
        </p:txBody>
      </p:sp>
      <p:sp>
        <p:nvSpPr>
          <p:cNvPr id="3" name="TextBox 2">
            <a:extLst>
              <a:ext uri="{FF2B5EF4-FFF2-40B4-BE49-F238E27FC236}">
                <a16:creationId xmlns:a16="http://schemas.microsoft.com/office/drawing/2014/main" id="{4AC05660-A0A4-4F95-8C84-29266CA9E3A8}"/>
              </a:ext>
            </a:extLst>
          </p:cNvPr>
          <p:cNvSpPr txBox="1"/>
          <p:nvPr/>
        </p:nvSpPr>
        <p:spPr>
          <a:xfrm>
            <a:off x="990600" y="1600200"/>
            <a:ext cx="819455" cy="800219"/>
          </a:xfrm>
          <a:prstGeom prst="rect">
            <a:avLst/>
          </a:prstGeom>
          <a:noFill/>
        </p:spPr>
        <p:txBody>
          <a:bodyPr wrap="none" rtlCol="0">
            <a:spAutoFit/>
          </a:bodyPr>
          <a:lstStyle/>
          <a:p>
            <a:pPr lvl="1"/>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pic>
        <p:nvPicPr>
          <p:cNvPr id="4" name="Picture 3">
            <a:extLst>
              <a:ext uri="{FF2B5EF4-FFF2-40B4-BE49-F238E27FC236}">
                <a16:creationId xmlns:a16="http://schemas.microsoft.com/office/drawing/2014/main" id="{355CBDCD-551E-4570-A07D-7BEAAD920418}"/>
              </a:ext>
            </a:extLst>
          </p:cNvPr>
          <p:cNvPicPr>
            <a:picLocks noChangeAspect="1"/>
          </p:cNvPicPr>
          <p:nvPr/>
        </p:nvPicPr>
        <p:blipFill>
          <a:blip r:embed="rId2"/>
          <a:stretch>
            <a:fillRect/>
          </a:stretch>
        </p:blipFill>
        <p:spPr>
          <a:xfrm>
            <a:off x="1676400" y="1524000"/>
            <a:ext cx="6015589" cy="4060825"/>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57455010-362E-422C-9556-609E43918C33}"/>
                  </a:ext>
                </a:extLst>
              </p14:cNvPr>
              <p14:cNvContentPartPr/>
              <p14:nvPr/>
            </p14:nvContentPartPr>
            <p14:xfrm>
              <a:off x="778680" y="4779360"/>
              <a:ext cx="5572440" cy="814680"/>
            </p14:xfrm>
          </p:contentPart>
        </mc:Choice>
        <mc:Fallback>
          <p:pic>
            <p:nvPicPr>
              <p:cNvPr id="7" name="Ink 6">
                <a:extLst>
                  <a:ext uri="{FF2B5EF4-FFF2-40B4-BE49-F238E27FC236}">
                    <a16:creationId xmlns:a16="http://schemas.microsoft.com/office/drawing/2014/main" id="{57455010-362E-422C-9556-609E43918C33}"/>
                  </a:ext>
                </a:extLst>
              </p:cNvPr>
              <p:cNvPicPr/>
              <p:nvPr/>
            </p:nvPicPr>
            <p:blipFill>
              <a:blip r:embed="rId4"/>
              <a:stretch>
                <a:fillRect/>
              </a:stretch>
            </p:blipFill>
            <p:spPr>
              <a:xfrm>
                <a:off x="769320" y="4770000"/>
                <a:ext cx="5591160" cy="833400"/>
              </a:xfrm>
              <a:prstGeom prst="rect">
                <a:avLst/>
              </a:prstGeom>
            </p:spPr>
          </p:pic>
        </mc:Fallback>
      </mc:AlternateContent>
    </p:spTree>
    <p:extLst>
      <p:ext uri="{BB962C8B-B14F-4D97-AF65-F5344CB8AC3E}">
        <p14:creationId xmlns:p14="http://schemas.microsoft.com/office/powerpoint/2010/main" val="2529053546"/>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1_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6.xml><?xml version="1.0" encoding="utf-8"?>
<a:theme xmlns:a="http://schemas.openxmlformats.org/drawingml/2006/main" name="1_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try_this</Template>
  <TotalTime>2264</TotalTime>
  <Words>290</Words>
  <Application>Microsoft Office PowerPoint</Application>
  <PresentationFormat>On-screen Show (4:3)</PresentationFormat>
  <Paragraphs>85</Paragraphs>
  <Slides>25</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25</vt:i4>
      </vt:variant>
    </vt:vector>
  </HeadingPairs>
  <TitlesOfParts>
    <vt:vector size="36" baseType="lpstr">
      <vt:lpstr>Arial</vt:lpstr>
      <vt:lpstr>Calibri</vt:lpstr>
      <vt:lpstr>Helvetica</vt:lpstr>
      <vt:lpstr>Helvetica Regular</vt:lpstr>
      <vt:lpstr>Roboto Condensed</vt:lpstr>
      <vt:lpstr>presentation-01-dark</vt:lpstr>
      <vt:lpstr>presentation-02</vt:lpstr>
      <vt:lpstr>presentation-02-aerial</vt:lpstr>
      <vt:lpstr>1_presentation-01-dark</vt:lpstr>
      <vt:lpstr>1_presentation-02</vt:lpstr>
      <vt:lpstr>1_presentation-02-aerial</vt:lpstr>
      <vt:lpstr>CS 33 – Discussion 1A Computer System Organization</vt:lpstr>
      <vt:lpstr>Questions before we start?</vt:lpstr>
      <vt:lpstr>Logistics</vt:lpstr>
      <vt:lpstr>Agenda</vt:lpstr>
      <vt:lpstr>Memory Basics</vt:lpstr>
      <vt:lpstr>Memory Basics</vt:lpstr>
      <vt:lpstr>Memory Basics</vt:lpstr>
      <vt:lpstr>Memory Basics</vt:lpstr>
      <vt:lpstr>Memory Basics</vt:lpstr>
      <vt:lpstr>Memory Basics</vt:lpstr>
      <vt:lpstr>Memory Basics</vt:lpstr>
      <vt:lpstr>Memory Basics</vt:lpstr>
      <vt:lpstr>Caching Basics</vt:lpstr>
      <vt:lpstr>Caching Basics</vt:lpstr>
      <vt:lpstr>Caching Basics</vt:lpstr>
      <vt:lpstr>Caching Basics</vt:lpstr>
      <vt:lpstr>Caching Basics</vt:lpstr>
      <vt:lpstr>Caching Basics</vt:lpstr>
      <vt:lpstr>Caching Basics</vt:lpstr>
      <vt:lpstr>Caching Basics</vt:lpstr>
      <vt:lpstr>Caching Basics</vt:lpstr>
      <vt:lpstr>Caching Basics</vt:lpstr>
      <vt:lpstr>Caching Basics</vt:lpstr>
      <vt:lpstr>Questions before we start worksheet?</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Atzi PP</dc:creator>
  <cp:lastModifiedBy>Atzi PP</cp:lastModifiedBy>
  <cp:revision>66</cp:revision>
  <dcterms:created xsi:type="dcterms:W3CDTF">2006-08-16T00:00:00Z</dcterms:created>
  <dcterms:modified xsi:type="dcterms:W3CDTF">2020-05-08T18:38:27Z</dcterms:modified>
</cp:coreProperties>
</file>